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chivo Black" panose="020B0604020202020204" charset="0"/>
      <p:regular r:id="rId12"/>
    </p:embeddedFont>
    <p:embeddedFont>
      <p:font typeface="Baloo" panose="020B0604020202020204" charset="0"/>
      <p:regular r:id="rId13"/>
    </p:embeddedFont>
    <p:embeddedFont>
      <p:font typeface="Canva Sans Bold" panose="020B0604020202020204" charset="0"/>
      <p:regular r:id="rId14"/>
    </p:embeddedFont>
    <p:embeddedFont>
      <p:font typeface="Lato Bold" panose="020B0604020202020204" charset="0"/>
      <p:regular r:id="rId15"/>
    </p:embeddedFont>
    <p:embeddedFont>
      <p:font typeface="League Spartan" panose="020B0604020202020204" charset="0"/>
      <p:regular r:id="rId16"/>
    </p:embeddedFont>
    <p:embeddedFont>
      <p:font typeface="Ovo" panose="020B0604020202020204" charset="0"/>
      <p:regular r:id="rId17"/>
    </p:embeddedFont>
    <p:embeddedFont>
      <p:font typeface="Poppins" panose="00000500000000000000" pitchFamily="2" charset="0"/>
      <p:regular r:id="rId18"/>
    </p:embeddedFont>
    <p:embeddedFont>
      <p:font typeface="Poppin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jpeg>
</file>

<file path=ppt/media/image2.png>
</file>

<file path=ppt/media/image20.png>
</file>

<file path=ppt/media/image21.jpeg>
</file>

<file path=ppt/media/image22.jpe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09-Feb-26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3086100" cy="10287000"/>
            <a:chOff x="0" y="0"/>
            <a:chExt cx="81280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727889" y="2361259"/>
            <a:ext cx="13008132" cy="3250113"/>
            <a:chOff x="0" y="0"/>
            <a:chExt cx="17344176" cy="4333484"/>
          </a:xfrm>
        </p:grpSpPr>
        <p:sp>
          <p:nvSpPr>
            <p:cNvPr id="7" name="TextBox 7"/>
            <p:cNvSpPr txBox="1"/>
            <p:nvPr/>
          </p:nvSpPr>
          <p:spPr>
            <a:xfrm>
              <a:off x="0" y="1776551"/>
              <a:ext cx="17344176" cy="25569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699"/>
                </a:lnSpc>
                <a:spcBef>
                  <a:spcPct val="0"/>
                </a:spcBef>
              </a:pPr>
              <a:r>
                <a:rPr lang="en-US" sz="54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ELECTION DATA VISUALIZATION FOR MEDIA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80975"/>
              <a:ext cx="14655196" cy="21099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3343"/>
                </a:lnSpc>
                <a:spcBef>
                  <a:spcPct val="0"/>
                </a:spcBef>
              </a:pPr>
              <a:r>
                <a:rPr lang="en-US" sz="9530">
                  <a:solidFill>
                    <a:srgbClr val="593C8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ELECTVIZ</a:t>
              </a:r>
            </a:p>
          </p:txBody>
        </p:sp>
      </p:grpSp>
      <p:sp>
        <p:nvSpPr>
          <p:cNvPr id="9" name="AutoShape 9"/>
          <p:cNvSpPr/>
          <p:nvPr/>
        </p:nvSpPr>
        <p:spPr>
          <a:xfrm flipV="1">
            <a:off x="3619747" y="5668522"/>
            <a:ext cx="9687995" cy="2050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13763158" y="387350"/>
            <a:ext cx="4160184" cy="4114800"/>
          </a:xfrm>
          <a:custGeom>
            <a:avLst/>
            <a:gdLst/>
            <a:ahLst/>
            <a:cxnLst/>
            <a:rect l="l" t="t" r="r" b="b"/>
            <a:pathLst>
              <a:path w="4160184" h="4114800">
                <a:moveTo>
                  <a:pt x="0" y="0"/>
                </a:moveTo>
                <a:lnTo>
                  <a:pt x="4160184" y="0"/>
                </a:lnTo>
                <a:lnTo>
                  <a:pt x="41601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3648322" y="6029468"/>
            <a:ext cx="6663200" cy="3536950"/>
            <a:chOff x="0" y="0"/>
            <a:chExt cx="8884267" cy="4715933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104775"/>
              <a:ext cx="8778177" cy="811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00"/>
                </a:lnSpc>
                <a:spcBef>
                  <a:spcPct val="0"/>
                </a:spcBef>
              </a:pPr>
              <a:r>
                <a:rPr lang="en-US" sz="35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Mentor - Mrs. Nityashree S J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6089" y="602192"/>
              <a:ext cx="8778177" cy="4113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00"/>
                </a:lnSpc>
              </a:pPr>
              <a:r>
                <a:rPr lang="en-US" sz="35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Team C</a:t>
              </a:r>
            </a:p>
            <a:p>
              <a:pPr marL="755651" lvl="1" indent="-377825" algn="l">
                <a:lnSpc>
                  <a:spcPts val="4900"/>
                </a:lnSpc>
                <a:buFont typeface="Arial"/>
                <a:buChar char="•"/>
              </a:pPr>
              <a:r>
                <a:rPr lang="en-US" sz="35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Jyoti Pathak</a:t>
              </a:r>
            </a:p>
            <a:p>
              <a:pPr marL="755651" lvl="1" indent="-377825" algn="l">
                <a:lnSpc>
                  <a:spcPts val="4900"/>
                </a:lnSpc>
                <a:buFont typeface="Arial"/>
                <a:buChar char="•"/>
              </a:pPr>
              <a:r>
                <a:rPr lang="en-US" sz="35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Jasleen Kaur</a:t>
              </a:r>
            </a:p>
            <a:p>
              <a:pPr marL="755651" lvl="1" indent="-377825" algn="l">
                <a:lnSpc>
                  <a:spcPts val="4900"/>
                </a:lnSpc>
                <a:buFont typeface="Arial"/>
                <a:buChar char="•"/>
              </a:pPr>
              <a:r>
                <a:rPr lang="en-US" sz="35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Nikhitha</a:t>
              </a:r>
            </a:p>
            <a:p>
              <a:pPr marL="755651" lvl="1" indent="-377825" algn="l">
                <a:lnSpc>
                  <a:spcPts val="4900"/>
                </a:lnSpc>
                <a:buFont typeface="Arial"/>
                <a:buChar char="•"/>
              </a:pPr>
              <a:r>
                <a:rPr lang="en-US" sz="3500" b="1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Bhavishya Priyadarshini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9769" r="-976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7096432"/>
            <a:ext cx="18288000" cy="3190568"/>
            <a:chOff x="0" y="0"/>
            <a:chExt cx="4816593" cy="8403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40314"/>
            </a:xfrm>
            <a:custGeom>
              <a:avLst/>
              <a:gdLst/>
              <a:ahLst/>
              <a:cxnLst/>
              <a:rect l="l" t="t" r="r" b="b"/>
              <a:pathLst>
                <a:path w="4816592" h="840314">
                  <a:moveTo>
                    <a:pt x="0" y="0"/>
                  </a:moveTo>
                  <a:lnTo>
                    <a:pt x="4816592" y="0"/>
                  </a:lnTo>
                  <a:lnTo>
                    <a:pt x="4816592" y="840314"/>
                  </a:lnTo>
                  <a:lnTo>
                    <a:pt x="0" y="840314"/>
                  </a:lnTo>
                  <a:close/>
                </a:path>
              </a:pathLst>
            </a:custGeom>
            <a:solidFill>
              <a:srgbClr val="FFFFFF">
                <a:alpha val="9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8879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55658" y="7744250"/>
            <a:ext cx="14976685" cy="1805346"/>
            <a:chOff x="0" y="0"/>
            <a:chExt cx="19968913" cy="2407128"/>
          </a:xfrm>
        </p:grpSpPr>
        <p:sp>
          <p:nvSpPr>
            <p:cNvPr id="7" name="TextBox 7"/>
            <p:cNvSpPr txBox="1"/>
            <p:nvPr/>
          </p:nvSpPr>
          <p:spPr>
            <a:xfrm>
              <a:off x="0" y="-228600"/>
              <a:ext cx="19968913" cy="2635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643"/>
                </a:lnSpc>
                <a:spcBef>
                  <a:spcPct val="0"/>
                </a:spcBef>
              </a:pPr>
              <a:r>
                <a:rPr lang="en-US" sz="11888">
                  <a:solidFill>
                    <a:srgbClr val="593C8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THANK YOU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3594110" y="2219618"/>
              <a:ext cx="12780692" cy="0"/>
            </a:xfrm>
            <a:prstGeom prst="line">
              <a:avLst/>
            </a:prstGeom>
            <a:ln w="75004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20" y="1494821"/>
            <a:ext cx="6544963" cy="738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DESCRIPTION </a:t>
            </a:r>
          </a:p>
        </p:txBody>
      </p:sp>
      <p:sp>
        <p:nvSpPr>
          <p:cNvPr id="4" name="AutoShape 4"/>
          <p:cNvSpPr/>
          <p:nvPr/>
        </p:nvSpPr>
        <p:spPr>
          <a:xfrm flipH="1">
            <a:off x="1028720" y="2186817"/>
            <a:ext cx="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029792" y="2252109"/>
            <a:ext cx="261874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7810500" y="0"/>
            <a:ext cx="3086100" cy="10287000"/>
            <a:chOff x="0" y="0"/>
            <a:chExt cx="812800" cy="27093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027649" y="9270207"/>
            <a:ext cx="2087283" cy="521821"/>
          </a:xfrm>
          <a:custGeom>
            <a:avLst/>
            <a:gdLst/>
            <a:ahLst/>
            <a:cxnLst/>
            <a:rect l="l" t="t" r="r" b="b"/>
            <a:pathLst>
              <a:path w="2087283" h="521821">
                <a:moveTo>
                  <a:pt x="0" y="0"/>
                </a:moveTo>
                <a:lnTo>
                  <a:pt x="2087282" y="0"/>
                </a:lnTo>
                <a:lnTo>
                  <a:pt x="2087282" y="521821"/>
                </a:lnTo>
                <a:lnTo>
                  <a:pt x="0" y="5218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143632" y="288261"/>
            <a:ext cx="4506992" cy="2377080"/>
          </a:xfrm>
          <a:custGeom>
            <a:avLst/>
            <a:gdLst/>
            <a:ahLst/>
            <a:cxnLst/>
            <a:rect l="l" t="t" r="r" b="b"/>
            <a:pathLst>
              <a:path w="4506992" h="2377080">
                <a:moveTo>
                  <a:pt x="0" y="0"/>
                </a:moveTo>
                <a:lnTo>
                  <a:pt x="4506992" y="0"/>
                </a:lnTo>
                <a:lnTo>
                  <a:pt x="4506992" y="2377080"/>
                </a:lnTo>
                <a:lnTo>
                  <a:pt x="0" y="23770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3717090" y="950841"/>
            <a:ext cx="3619425" cy="1419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3000" spc="39">
                <a:solidFill>
                  <a:srgbClr val="000000"/>
                </a:solidFill>
                <a:latin typeface="Ovo"/>
                <a:ea typeface="Ovo"/>
                <a:cs typeface="Ovo"/>
                <a:sym typeface="Ovo"/>
              </a:rPr>
              <a:t>To analyze Indian General Election data at a national level</a:t>
            </a:r>
          </a:p>
        </p:txBody>
      </p:sp>
      <p:sp>
        <p:nvSpPr>
          <p:cNvPr id="12" name="Freeform 12"/>
          <p:cNvSpPr/>
          <p:nvPr/>
        </p:nvSpPr>
        <p:spPr>
          <a:xfrm>
            <a:off x="13143632" y="2672251"/>
            <a:ext cx="4506992" cy="2377080"/>
          </a:xfrm>
          <a:custGeom>
            <a:avLst/>
            <a:gdLst/>
            <a:ahLst/>
            <a:cxnLst/>
            <a:rect l="l" t="t" r="r" b="b"/>
            <a:pathLst>
              <a:path w="4506992" h="2377080">
                <a:moveTo>
                  <a:pt x="0" y="0"/>
                </a:moveTo>
                <a:lnTo>
                  <a:pt x="4506992" y="0"/>
                </a:lnTo>
                <a:lnTo>
                  <a:pt x="4506992" y="2377081"/>
                </a:lnTo>
                <a:lnTo>
                  <a:pt x="0" y="23770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3143632" y="5049332"/>
            <a:ext cx="4506992" cy="2377080"/>
          </a:xfrm>
          <a:custGeom>
            <a:avLst/>
            <a:gdLst/>
            <a:ahLst/>
            <a:cxnLst/>
            <a:rect l="l" t="t" r="r" b="b"/>
            <a:pathLst>
              <a:path w="4506992" h="2377080">
                <a:moveTo>
                  <a:pt x="0" y="0"/>
                </a:moveTo>
                <a:lnTo>
                  <a:pt x="4506992" y="0"/>
                </a:lnTo>
                <a:lnTo>
                  <a:pt x="4506992" y="2377080"/>
                </a:lnTo>
                <a:lnTo>
                  <a:pt x="0" y="23770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3143632" y="7621659"/>
            <a:ext cx="4506992" cy="2377080"/>
          </a:xfrm>
          <a:custGeom>
            <a:avLst/>
            <a:gdLst/>
            <a:ahLst/>
            <a:cxnLst/>
            <a:rect l="l" t="t" r="r" b="b"/>
            <a:pathLst>
              <a:path w="4506992" h="2377080">
                <a:moveTo>
                  <a:pt x="0" y="0"/>
                </a:moveTo>
                <a:lnTo>
                  <a:pt x="4506992" y="0"/>
                </a:lnTo>
                <a:lnTo>
                  <a:pt x="4506992" y="2377080"/>
                </a:lnTo>
                <a:lnTo>
                  <a:pt x="0" y="23770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1206877">
            <a:off x="11962162" y="3240320"/>
            <a:ext cx="1161247" cy="1703162"/>
          </a:xfrm>
          <a:custGeom>
            <a:avLst/>
            <a:gdLst/>
            <a:ahLst/>
            <a:cxnLst/>
            <a:rect l="l" t="t" r="r" b="b"/>
            <a:pathLst>
              <a:path w="1161247" h="1703162">
                <a:moveTo>
                  <a:pt x="0" y="0"/>
                </a:moveTo>
                <a:lnTo>
                  <a:pt x="1161247" y="0"/>
                </a:lnTo>
                <a:lnTo>
                  <a:pt x="1161247" y="1703163"/>
                </a:lnTo>
                <a:lnTo>
                  <a:pt x="0" y="17031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5556458">
            <a:off x="11577185" y="7204598"/>
            <a:ext cx="1075874" cy="1577949"/>
          </a:xfrm>
          <a:custGeom>
            <a:avLst/>
            <a:gdLst/>
            <a:ahLst/>
            <a:cxnLst/>
            <a:rect l="l" t="t" r="r" b="b"/>
            <a:pathLst>
              <a:path w="1075874" h="1577949">
                <a:moveTo>
                  <a:pt x="0" y="0"/>
                </a:moveTo>
                <a:lnTo>
                  <a:pt x="1075874" y="0"/>
                </a:lnTo>
                <a:lnTo>
                  <a:pt x="1075874" y="1577949"/>
                </a:lnTo>
                <a:lnTo>
                  <a:pt x="0" y="15779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2251819">
            <a:off x="11894167" y="5736291"/>
            <a:ext cx="1020789" cy="1497157"/>
          </a:xfrm>
          <a:custGeom>
            <a:avLst/>
            <a:gdLst/>
            <a:ahLst/>
            <a:cxnLst/>
            <a:rect l="l" t="t" r="r" b="b"/>
            <a:pathLst>
              <a:path w="1020789" h="1497157">
                <a:moveTo>
                  <a:pt x="0" y="0"/>
                </a:moveTo>
                <a:lnTo>
                  <a:pt x="1020788" y="0"/>
                </a:lnTo>
                <a:lnTo>
                  <a:pt x="1020788" y="1497157"/>
                </a:lnTo>
                <a:lnTo>
                  <a:pt x="0" y="149715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3143632" y="2665341"/>
            <a:ext cx="775291" cy="775291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AAE5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5902" tIns="55902" rIns="55902" bIns="55902" rtlCol="0" anchor="ctr"/>
            <a:lstStyle/>
            <a:p>
              <a:pPr algn="ctr">
                <a:lnSpc>
                  <a:spcPts val="1885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53533" y="288261"/>
            <a:ext cx="775291" cy="775291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AAE5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5902" tIns="55902" rIns="55902" bIns="55902" rtlCol="0" anchor="ctr"/>
            <a:lstStyle/>
            <a:p>
              <a:pPr algn="ctr">
                <a:lnSpc>
                  <a:spcPts val="1885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3143632" y="5049332"/>
            <a:ext cx="775291" cy="775291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AAE5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5902" tIns="55902" rIns="55902" bIns="55902" rtlCol="0" anchor="ctr"/>
            <a:lstStyle/>
            <a:p>
              <a:pPr algn="ctr">
                <a:lnSpc>
                  <a:spcPts val="1885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3053533" y="7612838"/>
            <a:ext cx="775291" cy="775291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EAAE5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5902" tIns="55902" rIns="55902" bIns="55902" rtlCol="0" anchor="ctr"/>
            <a:lstStyle/>
            <a:p>
              <a:pPr algn="ctr">
                <a:lnSpc>
                  <a:spcPts val="1885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 rot="-5323599">
            <a:off x="7643228" y="3589577"/>
            <a:ext cx="6140541" cy="3003283"/>
          </a:xfrm>
          <a:custGeom>
            <a:avLst/>
            <a:gdLst/>
            <a:ahLst/>
            <a:cxnLst/>
            <a:rect l="l" t="t" r="r" b="b"/>
            <a:pathLst>
              <a:path w="6140541" h="3003283">
                <a:moveTo>
                  <a:pt x="0" y="0"/>
                </a:moveTo>
                <a:lnTo>
                  <a:pt x="6140541" y="0"/>
                </a:lnTo>
                <a:lnTo>
                  <a:pt x="6140541" y="3003282"/>
                </a:lnTo>
                <a:lnTo>
                  <a:pt x="0" y="300328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10076147" y="2328309"/>
            <a:ext cx="1343811" cy="5543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5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O</a:t>
            </a:r>
          </a:p>
          <a:p>
            <a:pPr algn="ctr">
              <a:lnSpc>
                <a:spcPts val="4800"/>
              </a:lnSpc>
            </a:pPr>
            <a:r>
              <a:rPr lang="en-US" sz="5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B</a:t>
            </a:r>
          </a:p>
          <a:p>
            <a:pPr algn="ctr">
              <a:lnSpc>
                <a:spcPts val="4800"/>
              </a:lnSpc>
            </a:pPr>
            <a:r>
              <a:rPr lang="en-US" sz="5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J</a:t>
            </a:r>
          </a:p>
          <a:p>
            <a:pPr algn="ctr">
              <a:lnSpc>
                <a:spcPts val="4800"/>
              </a:lnSpc>
            </a:pPr>
            <a:r>
              <a:rPr lang="en-US" sz="5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E</a:t>
            </a:r>
          </a:p>
          <a:p>
            <a:pPr algn="ctr">
              <a:lnSpc>
                <a:spcPts val="4800"/>
              </a:lnSpc>
            </a:pPr>
            <a:r>
              <a:rPr lang="en-US" sz="5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</a:t>
            </a:r>
          </a:p>
          <a:p>
            <a:pPr algn="ctr">
              <a:lnSpc>
                <a:spcPts val="4800"/>
              </a:lnSpc>
            </a:pPr>
            <a:r>
              <a:rPr lang="en-US" sz="5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</a:t>
            </a:r>
          </a:p>
          <a:p>
            <a:pPr algn="ctr">
              <a:lnSpc>
                <a:spcPts val="4800"/>
              </a:lnSpc>
            </a:pPr>
            <a:r>
              <a:rPr lang="en-US" sz="5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I</a:t>
            </a:r>
          </a:p>
          <a:p>
            <a:pPr algn="ctr">
              <a:lnSpc>
                <a:spcPts val="4800"/>
              </a:lnSpc>
            </a:pPr>
            <a:r>
              <a:rPr lang="en-US" sz="5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V</a:t>
            </a:r>
          </a:p>
          <a:p>
            <a:pPr algn="ctr">
              <a:lnSpc>
                <a:spcPts val="4800"/>
              </a:lnSpc>
            </a:pPr>
            <a:r>
              <a:rPr lang="en-US" sz="5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441178" y="2734753"/>
            <a:ext cx="218885" cy="569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1"/>
              </a:lnSpc>
            </a:pPr>
            <a:r>
              <a:rPr lang="en-US" sz="3301">
                <a:solidFill>
                  <a:srgbClr val="3E6C8C"/>
                </a:solidFill>
                <a:latin typeface="Baloo"/>
                <a:ea typeface="Baloo"/>
                <a:cs typeface="Baloo"/>
                <a:sym typeface="Baloo"/>
              </a:rPr>
              <a:t>2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380853" y="380215"/>
            <a:ext cx="164787" cy="569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1"/>
              </a:lnSpc>
            </a:pPr>
            <a:r>
              <a:rPr lang="en-US" sz="3301">
                <a:solidFill>
                  <a:srgbClr val="3E6C8C"/>
                </a:solidFill>
                <a:latin typeface="Baloo"/>
                <a:ea typeface="Baloo"/>
                <a:cs typeface="Baloo"/>
                <a:sym typeface="Baloo"/>
              </a:rPr>
              <a:t>1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422680" y="5118744"/>
            <a:ext cx="217195" cy="569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1"/>
              </a:lnSpc>
            </a:pPr>
            <a:r>
              <a:rPr lang="en-US" sz="3301">
                <a:solidFill>
                  <a:srgbClr val="3E6C8C"/>
                </a:solidFill>
                <a:latin typeface="Baloo"/>
                <a:ea typeface="Baloo"/>
                <a:cs typeface="Baloo"/>
                <a:sym typeface="Baloo"/>
              </a:rPr>
              <a:t>3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294775" y="7682249"/>
            <a:ext cx="254119" cy="569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1"/>
              </a:lnSpc>
            </a:pPr>
            <a:r>
              <a:rPr lang="en-US" sz="3301">
                <a:solidFill>
                  <a:srgbClr val="3E6C8C"/>
                </a:solidFill>
                <a:latin typeface="Baloo"/>
                <a:ea typeface="Baloo"/>
                <a:cs typeface="Baloo"/>
                <a:sym typeface="Baloo"/>
              </a:rPr>
              <a:t>4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28720" y="952500"/>
            <a:ext cx="3255770" cy="628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80"/>
              </a:lnSpc>
              <a:spcBef>
                <a:spcPct val="0"/>
              </a:spcBef>
            </a:pPr>
            <a:r>
              <a:rPr lang="en-US" sz="3629" b="1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PROJECT 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27649" y="2457811"/>
            <a:ext cx="6381999" cy="6575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ElectViz is an interactive data visualization project developed using </a:t>
            </a:r>
            <a:r>
              <a:rPr lang="en-US" sz="24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Power BI</a:t>
            </a: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just">
              <a:lnSpc>
                <a:spcPts val="3499"/>
              </a:lnSpc>
            </a:pPr>
            <a:endParaRPr lang="en-US" sz="24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project converts large and complex election datasets into interactive dashboards, making election insights easy to understand for analysts, media organizations, and the general public.</a:t>
            </a:r>
          </a:p>
          <a:p>
            <a:pPr algn="just">
              <a:lnSpc>
                <a:spcPts val="3499"/>
              </a:lnSpc>
            </a:pPr>
            <a:endParaRPr lang="en-US" sz="24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By simplifying raw data into visual stories, ElectViz supports fact-based, data-driven political analysis and helps users interpret election outcomes more effectively.</a:t>
            </a:r>
          </a:p>
        </p:txBody>
      </p:sp>
      <p:sp>
        <p:nvSpPr>
          <p:cNvPr id="38" name="Freeform 38"/>
          <p:cNvSpPr/>
          <p:nvPr/>
        </p:nvSpPr>
        <p:spPr>
          <a:xfrm rot="1206877">
            <a:off x="11846648" y="1097742"/>
            <a:ext cx="1161247" cy="1703162"/>
          </a:xfrm>
          <a:custGeom>
            <a:avLst/>
            <a:gdLst/>
            <a:ahLst/>
            <a:cxnLst/>
            <a:rect l="l" t="t" r="r" b="b"/>
            <a:pathLst>
              <a:path w="1161247" h="1703162">
                <a:moveTo>
                  <a:pt x="0" y="0"/>
                </a:moveTo>
                <a:lnTo>
                  <a:pt x="1161248" y="0"/>
                </a:lnTo>
                <a:lnTo>
                  <a:pt x="1161248" y="1703162"/>
                </a:lnTo>
                <a:lnTo>
                  <a:pt x="0" y="17031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9" name="TextBox 39"/>
          <p:cNvSpPr txBox="1"/>
          <p:nvPr/>
        </p:nvSpPr>
        <p:spPr>
          <a:xfrm>
            <a:off x="13717090" y="3371220"/>
            <a:ext cx="3619425" cy="1419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3000" spc="39">
                <a:solidFill>
                  <a:srgbClr val="000000"/>
                </a:solidFill>
                <a:latin typeface="Ovo"/>
                <a:ea typeface="Ovo"/>
                <a:cs typeface="Ovo"/>
                <a:sym typeface="Ovo"/>
              </a:rPr>
              <a:t>To visualize voting patterns, turnout, and party performance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3717090" y="5693342"/>
            <a:ext cx="3619425" cy="1602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</a:pPr>
            <a:r>
              <a:rPr lang="en-US" sz="2799" spc="36">
                <a:solidFill>
                  <a:srgbClr val="000000"/>
                </a:solidFill>
                <a:latin typeface="Ovo"/>
                <a:ea typeface="Ovo"/>
                <a:cs typeface="Ovo"/>
                <a:sym typeface="Ovo"/>
              </a:rPr>
              <a:t>To demonstrate how data analytics and visualization improve political reporting and decision-making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3717090" y="8137144"/>
            <a:ext cx="3619425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3000" spc="39">
                <a:solidFill>
                  <a:srgbClr val="000000"/>
                </a:solidFill>
                <a:latin typeface="Ovo"/>
                <a:ea typeface="Ovo"/>
                <a:cs typeface="Ovo"/>
                <a:sym typeface="Ovo"/>
              </a:rPr>
              <a:t>To study candidate participation, including gender analysis, regional analysis.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sp>
        <p:nvSpPr>
          <p:cNvPr id="3" name="AutoShape 3"/>
          <p:cNvSpPr/>
          <p:nvPr/>
        </p:nvSpPr>
        <p:spPr>
          <a:xfrm flipH="1">
            <a:off x="1028720" y="2186817"/>
            <a:ext cx="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3007957" y="7132904"/>
            <a:ext cx="4964468" cy="2792479"/>
            <a:chOff x="0" y="0"/>
            <a:chExt cx="112890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287761" cy="6348735"/>
            </a:xfrm>
            <a:custGeom>
              <a:avLst/>
              <a:gdLst/>
              <a:ahLst/>
              <a:cxnLst/>
              <a:rect l="l" t="t" r="r" b="b"/>
              <a:pathLst>
                <a:path w="11287761" h="6348735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t="-9265" b="-9265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005179" y="6827549"/>
            <a:ext cx="5507329" cy="3097834"/>
            <a:chOff x="0" y="0"/>
            <a:chExt cx="1128903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7761" cy="6348735"/>
            </a:xfrm>
            <a:custGeom>
              <a:avLst/>
              <a:gdLst/>
              <a:ahLst/>
              <a:cxnLst/>
              <a:rect l="l" t="t" r="r" b="b"/>
              <a:pathLst>
                <a:path w="11287761" h="6348735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t="-1597" b="-159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7810500" y="0"/>
            <a:ext cx="2531493" cy="10287000"/>
            <a:chOff x="0" y="0"/>
            <a:chExt cx="666731" cy="27093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66731" cy="2709333"/>
            </a:xfrm>
            <a:custGeom>
              <a:avLst/>
              <a:gdLst/>
              <a:ahLst/>
              <a:cxnLst/>
              <a:rect l="l" t="t" r="r" b="b"/>
              <a:pathLst>
                <a:path w="666731" h="2709333">
                  <a:moveTo>
                    <a:pt x="0" y="0"/>
                  </a:moveTo>
                  <a:lnTo>
                    <a:pt x="666731" y="0"/>
                  </a:lnTo>
                  <a:lnTo>
                    <a:pt x="6667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66673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06418" y="407471"/>
            <a:ext cx="5190747" cy="1242459"/>
            <a:chOff x="0" y="0"/>
            <a:chExt cx="6920996" cy="1656612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76200"/>
              <a:ext cx="6920996" cy="811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080"/>
                </a:lnSpc>
                <a:spcBef>
                  <a:spcPct val="0"/>
                </a:spcBef>
              </a:pPr>
              <a:r>
                <a:rPr lang="en-US" sz="3629" b="1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PROJECT EXECUTION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50070"/>
              <a:ext cx="6609950" cy="955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18"/>
                </a:lnSpc>
                <a:spcBef>
                  <a:spcPct val="0"/>
                </a:spcBef>
              </a:pPr>
              <a:r>
                <a:rPr lang="en-US" sz="4298">
                  <a:solidFill>
                    <a:srgbClr val="593C8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MILESTONES </a:t>
              </a:r>
            </a:p>
          </p:txBody>
        </p:sp>
        <p:sp>
          <p:nvSpPr>
            <p:cNvPr id="14" name="AutoShape 14"/>
            <p:cNvSpPr/>
            <p:nvPr/>
          </p:nvSpPr>
          <p:spPr>
            <a:xfrm>
              <a:off x="1429" y="1631212"/>
              <a:ext cx="3491653" cy="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5" name="TextBox 15"/>
          <p:cNvSpPr txBox="1"/>
          <p:nvPr/>
        </p:nvSpPr>
        <p:spPr>
          <a:xfrm>
            <a:off x="150283" y="2686723"/>
            <a:ext cx="7660217" cy="4687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Collected Indian General Election dataset from Kaggle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Dataset covers national-level election data of the last 10 years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Performed data cleaning and preprocessing using Power BI Power Query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Handled missing and inconsistent values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Standardized state and party names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Converted data types and removed duplicates</a:t>
            </a:r>
          </a:p>
          <a:p>
            <a:pPr algn="l">
              <a:lnSpc>
                <a:spcPts val="3079"/>
              </a:lnSpc>
            </a:pPr>
            <a:endParaRPr lang="en-US" sz="21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Outcome:</a:t>
            </a: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Clean, structured dataset ready for analysis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305773" y="1653578"/>
            <a:ext cx="4769516" cy="566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Milestone - 01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542058" y="2330170"/>
            <a:ext cx="7660217" cy="4128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Created 3 analytical dashboard pages: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Election Overview – Overall snapshot of votes, parties, candidates, and states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Gender Analysis – Male vs female candidate participation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Regional Analysis – Election behavior across North, South, East, and West</a:t>
            </a:r>
          </a:p>
          <a:p>
            <a:pPr algn="l">
              <a:lnSpc>
                <a:spcPts val="3079"/>
              </a:lnSpc>
            </a:pPr>
            <a:endParaRPr lang="en-US" sz="21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Outcome: </a:t>
            </a: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High-level insights into participation and regional trends</a:t>
            </a:r>
          </a:p>
          <a:p>
            <a:pPr algn="l">
              <a:lnSpc>
                <a:spcPts val="1679"/>
              </a:lnSpc>
            </a:pPr>
            <a:endParaRPr lang="en-US" sz="21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351768" y="942975"/>
            <a:ext cx="4769516" cy="566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Milestone - 02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2162848"/>
            <a:ext cx="7660217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 Cleaning and Data Pre-Processing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682399" y="1425457"/>
            <a:ext cx="7660217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Initial Dashboard Development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sp>
        <p:nvSpPr>
          <p:cNvPr id="3" name="AutoShape 3"/>
          <p:cNvSpPr/>
          <p:nvPr/>
        </p:nvSpPr>
        <p:spPr>
          <a:xfrm flipH="1">
            <a:off x="1028720" y="2186817"/>
            <a:ext cx="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76609" y="6827549"/>
            <a:ext cx="4964468" cy="2792479"/>
            <a:chOff x="0" y="0"/>
            <a:chExt cx="112890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287761" cy="6348735"/>
            </a:xfrm>
            <a:custGeom>
              <a:avLst/>
              <a:gdLst/>
              <a:ahLst/>
              <a:cxnLst/>
              <a:rect l="l" t="t" r="r" b="b"/>
              <a:pathLst>
                <a:path w="11287761" h="6348735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t="-9265" b="-9265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2736526" y="6674871"/>
            <a:ext cx="5507329" cy="3097834"/>
            <a:chOff x="0" y="0"/>
            <a:chExt cx="1128903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7761" cy="6348735"/>
            </a:xfrm>
            <a:custGeom>
              <a:avLst/>
              <a:gdLst/>
              <a:ahLst/>
              <a:cxnLst/>
              <a:rect l="l" t="t" r="r" b="b"/>
              <a:pathLst>
                <a:path w="11287761" h="6348735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t="-1597" b="-159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7810500" y="0"/>
            <a:ext cx="2531493" cy="10287000"/>
            <a:chOff x="0" y="0"/>
            <a:chExt cx="666731" cy="27093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66731" cy="2709333"/>
            </a:xfrm>
            <a:custGeom>
              <a:avLst/>
              <a:gdLst/>
              <a:ahLst/>
              <a:cxnLst/>
              <a:rect l="l" t="t" r="r" b="b"/>
              <a:pathLst>
                <a:path w="666731" h="2709333">
                  <a:moveTo>
                    <a:pt x="0" y="0"/>
                  </a:moveTo>
                  <a:lnTo>
                    <a:pt x="666731" y="0"/>
                  </a:lnTo>
                  <a:lnTo>
                    <a:pt x="6667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66673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50283" y="2805915"/>
            <a:ext cx="7660217" cy="312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Developed 2 detailed analytical pages: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State-wise Voting Trend – Voting patterns across states and years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Candidate Participation – Party-wise and candidate-level analysis</a:t>
            </a:r>
          </a:p>
          <a:p>
            <a:pPr algn="l">
              <a:lnSpc>
                <a:spcPts val="3079"/>
              </a:lnSpc>
            </a:pPr>
            <a:endParaRPr lang="en-US" sz="21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Outcome:</a:t>
            </a: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Interactive dashboards showing voting and participation trends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024534" y="942975"/>
            <a:ext cx="4769516" cy="566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Milestone - 03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351768" y="942975"/>
            <a:ext cx="4769516" cy="566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Milestone - 04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627783" y="2577162"/>
            <a:ext cx="7660217" cy="312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Created 2 advanced insight-driven pages: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Voter Turnout Analysis – Year-wise and region-wise turnout comparison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Top Party Performance – Identification of dominant parties and vote share</a:t>
            </a:r>
          </a:p>
          <a:p>
            <a:pPr algn="l">
              <a:lnSpc>
                <a:spcPts val="3079"/>
              </a:lnSpc>
            </a:pPr>
            <a:endParaRPr lang="en-US" sz="21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Outcome:</a:t>
            </a: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Deep insights into voter engagement and party dominance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906417" y="1552355"/>
            <a:ext cx="7660217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Advanced Insights &amp; Performance Analysis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60082" y="1452245"/>
            <a:ext cx="7660217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Core Visual &amp; Trend Analysis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959850" y="-3808714"/>
            <a:ext cx="368300" cy="18288000"/>
            <a:chOff x="0" y="0"/>
            <a:chExt cx="97001" cy="48165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001" cy="4816592"/>
            </a:xfrm>
            <a:custGeom>
              <a:avLst/>
              <a:gdLst/>
              <a:ahLst/>
              <a:cxnLst/>
              <a:rect l="l" t="t" r="r" b="b"/>
              <a:pathLst>
                <a:path w="97001" h="4816592">
                  <a:moveTo>
                    <a:pt x="0" y="0"/>
                  </a:moveTo>
                  <a:lnTo>
                    <a:pt x="97001" y="0"/>
                  </a:lnTo>
                  <a:lnTo>
                    <a:pt x="97001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97001" cy="48642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20" y="933450"/>
            <a:ext cx="3255770" cy="647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80"/>
              </a:lnSpc>
              <a:spcBef>
                <a:spcPct val="0"/>
              </a:spcBef>
            </a:pPr>
            <a:r>
              <a:rPr lang="en-US" sz="362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FACED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20" y="1494821"/>
            <a:ext cx="4957463" cy="738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18"/>
              </a:lnSpc>
              <a:spcBef>
                <a:spcPct val="0"/>
              </a:spcBef>
            </a:pPr>
            <a:r>
              <a:rPr lang="en-US" sz="4298">
                <a:solidFill>
                  <a:srgbClr val="593C8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CHALLENGES </a:t>
            </a:r>
          </a:p>
        </p:txBody>
      </p:sp>
      <p:sp>
        <p:nvSpPr>
          <p:cNvPr id="8" name="AutoShape 8"/>
          <p:cNvSpPr/>
          <p:nvPr/>
        </p:nvSpPr>
        <p:spPr>
          <a:xfrm>
            <a:off x="1029792" y="2252109"/>
            <a:ext cx="261874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9144000" y="579720"/>
            <a:ext cx="6850188" cy="3853183"/>
            <a:chOff x="0" y="0"/>
            <a:chExt cx="1128903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287761" cy="6348735"/>
            </a:xfrm>
            <a:custGeom>
              <a:avLst/>
              <a:gdLst/>
              <a:ahLst/>
              <a:cxnLst/>
              <a:rect l="l" t="t" r="r" b="b"/>
              <a:pathLst>
                <a:path w="11287761" h="6348735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t="-9339" b="-9339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028700" y="5889625"/>
            <a:ext cx="6850188" cy="3853183"/>
            <a:chOff x="0" y="0"/>
            <a:chExt cx="1128903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287761" cy="6348735"/>
            </a:xfrm>
            <a:custGeom>
              <a:avLst/>
              <a:gdLst/>
              <a:ahLst/>
              <a:cxnLst/>
              <a:rect l="l" t="t" r="r" b="b"/>
              <a:pathLst>
                <a:path w="11287761" h="6348735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t="-9265" b="-9265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9144000" y="5889625"/>
            <a:ext cx="4957463" cy="690613"/>
            <a:chOff x="0" y="0"/>
            <a:chExt cx="6609950" cy="920817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85725"/>
              <a:ext cx="6609950" cy="955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18"/>
                </a:lnSpc>
                <a:spcBef>
                  <a:spcPct val="0"/>
                </a:spcBef>
              </a:pPr>
              <a:r>
                <a:rPr lang="en-US" sz="4298">
                  <a:solidFill>
                    <a:srgbClr val="593C8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SOLUTIONS </a:t>
              </a:r>
            </a:p>
          </p:txBody>
        </p:sp>
        <p:sp>
          <p:nvSpPr>
            <p:cNvPr id="15" name="AutoShape 15"/>
            <p:cNvSpPr/>
            <p:nvPr/>
          </p:nvSpPr>
          <p:spPr>
            <a:xfrm>
              <a:off x="1429" y="895417"/>
              <a:ext cx="3491653" cy="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Freeform 16"/>
          <p:cNvSpPr/>
          <p:nvPr/>
        </p:nvSpPr>
        <p:spPr>
          <a:xfrm>
            <a:off x="17062941" y="6901229"/>
            <a:ext cx="392717" cy="1565177"/>
          </a:xfrm>
          <a:custGeom>
            <a:avLst/>
            <a:gdLst/>
            <a:ahLst/>
            <a:cxnLst/>
            <a:rect l="l" t="t" r="r" b="b"/>
            <a:pathLst>
              <a:path w="392717" h="1565177">
                <a:moveTo>
                  <a:pt x="0" y="0"/>
                </a:moveTo>
                <a:lnTo>
                  <a:pt x="392718" y="0"/>
                </a:lnTo>
                <a:lnTo>
                  <a:pt x="392718" y="1565177"/>
                </a:lnTo>
                <a:lnTo>
                  <a:pt x="0" y="15651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28700" y="2357136"/>
            <a:ext cx="8115300" cy="263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Large and complex dataset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Inconsistent and missing data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Performance issues in Power BI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Difficulty in presenting multi-dimensional insights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Overcrowded visuals</a:t>
            </a:r>
          </a:p>
        </p:txBody>
      </p:sp>
      <p:sp>
        <p:nvSpPr>
          <p:cNvPr id="18" name="Freeform 18"/>
          <p:cNvSpPr/>
          <p:nvPr/>
        </p:nvSpPr>
        <p:spPr>
          <a:xfrm>
            <a:off x="7368733" y="1704771"/>
            <a:ext cx="392717" cy="1565177"/>
          </a:xfrm>
          <a:custGeom>
            <a:avLst/>
            <a:gdLst/>
            <a:ahLst/>
            <a:cxnLst/>
            <a:rect l="l" t="t" r="r" b="b"/>
            <a:pathLst>
              <a:path w="392717" h="1565177">
                <a:moveTo>
                  <a:pt x="0" y="0"/>
                </a:moveTo>
                <a:lnTo>
                  <a:pt x="392717" y="0"/>
                </a:lnTo>
                <a:lnTo>
                  <a:pt x="392717" y="1565177"/>
                </a:lnTo>
                <a:lnTo>
                  <a:pt x="0" y="15651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8511444" y="6834554"/>
            <a:ext cx="8115300" cy="219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Data cleaning &amp; preprocessing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Efficient data modeling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 of interactive slicers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Appropriate visualization selection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Dashboard structuring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9499600" cy="10287000"/>
            <a:chOff x="0" y="0"/>
            <a:chExt cx="250195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1952" cy="2709333"/>
            </a:xfrm>
            <a:custGeom>
              <a:avLst/>
              <a:gdLst/>
              <a:ahLst/>
              <a:cxnLst/>
              <a:rect l="l" t="t" r="r" b="b"/>
              <a:pathLst>
                <a:path w="2501952" h="2709333">
                  <a:moveTo>
                    <a:pt x="0" y="0"/>
                  </a:moveTo>
                  <a:lnTo>
                    <a:pt x="2501952" y="0"/>
                  </a:lnTo>
                  <a:lnTo>
                    <a:pt x="250195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50195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028700"/>
            <a:ext cx="6417963" cy="671563"/>
            <a:chOff x="0" y="0"/>
            <a:chExt cx="8557284" cy="895417"/>
          </a:xfrm>
        </p:grpSpPr>
        <p:sp>
          <p:nvSpPr>
            <p:cNvPr id="6" name="TextBox 6"/>
            <p:cNvSpPr txBox="1"/>
            <p:nvPr/>
          </p:nvSpPr>
          <p:spPr>
            <a:xfrm>
              <a:off x="0" y="-85725"/>
              <a:ext cx="8557284" cy="955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18"/>
                </a:lnSpc>
                <a:spcBef>
                  <a:spcPct val="0"/>
                </a:spcBef>
              </a:pPr>
              <a:r>
                <a:rPr lang="en-US" sz="4298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KEY INSIGHTS </a:t>
              </a:r>
            </a:p>
          </p:txBody>
        </p:sp>
        <p:sp>
          <p:nvSpPr>
            <p:cNvPr id="7" name="AutoShape 7"/>
            <p:cNvSpPr/>
            <p:nvPr/>
          </p:nvSpPr>
          <p:spPr>
            <a:xfrm flipV="1">
              <a:off x="1429" y="844617"/>
              <a:ext cx="7682653" cy="25400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8792737" y="1209088"/>
            <a:ext cx="7618923" cy="7868824"/>
            <a:chOff x="0" y="0"/>
            <a:chExt cx="6350000" cy="6558280"/>
          </a:xfrm>
        </p:grpSpPr>
        <p:sp>
          <p:nvSpPr>
            <p:cNvPr id="9" name="Freeform 9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-27449" r="-27449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D2D2D2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828221" y="1955767"/>
            <a:ext cx="7843158" cy="7302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3447" lvl="1" indent="-296724" algn="l">
              <a:lnSpc>
                <a:spcPts val="3848"/>
              </a:lnSpc>
              <a:buFont typeface="Arial"/>
              <a:buChar char="•"/>
            </a:pPr>
            <a:r>
              <a:rPr lang="en-US" sz="274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State-wise total votes distribution across election years</a:t>
            </a:r>
          </a:p>
          <a:p>
            <a:pPr marL="593447" lvl="1" indent="-296724" algn="l">
              <a:lnSpc>
                <a:spcPts val="3848"/>
              </a:lnSpc>
              <a:buFont typeface="Arial"/>
              <a:buChar char="•"/>
            </a:pPr>
            <a:r>
              <a:rPr lang="en-US" sz="274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Gender composition of candidates contesting elections</a:t>
            </a:r>
          </a:p>
          <a:p>
            <a:pPr marL="593447" lvl="1" indent="-296724" algn="l">
              <a:lnSpc>
                <a:spcPts val="3848"/>
              </a:lnSpc>
              <a:buFont typeface="Arial"/>
              <a:buChar char="•"/>
            </a:pPr>
            <a:r>
              <a:rPr lang="en-US" sz="274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Political parties participation overview</a:t>
            </a:r>
          </a:p>
          <a:p>
            <a:pPr marL="593447" lvl="1" indent="-296724" algn="l">
              <a:lnSpc>
                <a:spcPts val="3848"/>
              </a:lnSpc>
              <a:buFont typeface="Arial"/>
              <a:buChar char="•"/>
            </a:pPr>
            <a:r>
              <a:rPr lang="en-US" sz="274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State-wise and Region-wise voter turnout trends over election years</a:t>
            </a:r>
          </a:p>
          <a:p>
            <a:pPr marL="593447" lvl="1" indent="-296724" algn="l">
              <a:lnSpc>
                <a:spcPts val="3848"/>
              </a:lnSpc>
              <a:buFont typeface="Arial"/>
              <a:buChar char="•"/>
            </a:pPr>
            <a:r>
              <a:rPr lang="en-US" sz="274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Top-performing party by votes across state and year</a:t>
            </a:r>
          </a:p>
          <a:p>
            <a:pPr marL="593447" lvl="1" indent="-296724" algn="l">
              <a:lnSpc>
                <a:spcPts val="3848"/>
              </a:lnSpc>
              <a:buFont typeface="Arial"/>
              <a:buChar char="•"/>
            </a:pPr>
            <a:r>
              <a:rPr lang="en-US" sz="274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Regional (North, South, East, West) party dominance analysis</a:t>
            </a:r>
          </a:p>
          <a:p>
            <a:pPr marL="593447" lvl="1" indent="-296724" algn="l">
              <a:lnSpc>
                <a:spcPts val="3848"/>
              </a:lnSpc>
              <a:buFont typeface="Arial"/>
              <a:buChar char="•"/>
            </a:pPr>
            <a:r>
              <a:rPr lang="en-US" sz="274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Constituency reservation status distribution across states</a:t>
            </a:r>
          </a:p>
          <a:p>
            <a:pPr marL="593447" lvl="1" indent="-296724" algn="l">
              <a:lnSpc>
                <a:spcPts val="3848"/>
              </a:lnSpc>
              <a:buFont typeface="Arial"/>
              <a:buChar char="•"/>
            </a:pPr>
            <a:r>
              <a:rPr lang="en-US" sz="274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Winning party and candidate details by state and year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6132733" y="1485163"/>
            <a:ext cx="6022730" cy="1904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-645242" y="9854774"/>
            <a:ext cx="15629435" cy="541810"/>
            <a:chOff x="0" y="0"/>
            <a:chExt cx="4116394" cy="14269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116394" cy="142699"/>
            </a:xfrm>
            <a:custGeom>
              <a:avLst/>
              <a:gdLst/>
              <a:ahLst/>
              <a:cxnLst/>
              <a:rect l="l" t="t" r="r" b="b"/>
              <a:pathLst>
                <a:path w="4116394" h="142699">
                  <a:moveTo>
                    <a:pt x="25262" y="0"/>
                  </a:moveTo>
                  <a:lnTo>
                    <a:pt x="4091132" y="0"/>
                  </a:lnTo>
                  <a:cubicBezTo>
                    <a:pt x="4097832" y="0"/>
                    <a:pt x="4104258" y="2662"/>
                    <a:pt x="4108995" y="7399"/>
                  </a:cubicBezTo>
                  <a:cubicBezTo>
                    <a:pt x="4113733" y="12137"/>
                    <a:pt x="4116394" y="18562"/>
                    <a:pt x="4116394" y="25262"/>
                  </a:cubicBezTo>
                  <a:lnTo>
                    <a:pt x="4116394" y="117436"/>
                  </a:lnTo>
                  <a:cubicBezTo>
                    <a:pt x="4116394" y="124136"/>
                    <a:pt x="4113733" y="130562"/>
                    <a:pt x="4108995" y="135300"/>
                  </a:cubicBezTo>
                  <a:cubicBezTo>
                    <a:pt x="4104258" y="140037"/>
                    <a:pt x="4097832" y="142699"/>
                    <a:pt x="4091132" y="142699"/>
                  </a:cubicBezTo>
                  <a:lnTo>
                    <a:pt x="25262" y="142699"/>
                  </a:lnTo>
                  <a:cubicBezTo>
                    <a:pt x="18562" y="142699"/>
                    <a:pt x="12137" y="140037"/>
                    <a:pt x="7399" y="135300"/>
                  </a:cubicBezTo>
                  <a:cubicBezTo>
                    <a:pt x="2662" y="130562"/>
                    <a:pt x="0" y="124136"/>
                    <a:pt x="0" y="117436"/>
                  </a:cubicBezTo>
                  <a:lnTo>
                    <a:pt x="0" y="25262"/>
                  </a:lnTo>
                  <a:cubicBezTo>
                    <a:pt x="0" y="18562"/>
                    <a:pt x="2662" y="12137"/>
                    <a:pt x="7399" y="7399"/>
                  </a:cubicBezTo>
                  <a:cubicBezTo>
                    <a:pt x="12137" y="2662"/>
                    <a:pt x="18562" y="0"/>
                    <a:pt x="25262" y="0"/>
                  </a:cubicBez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4116394" cy="190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132537" y="692461"/>
            <a:ext cx="6022926" cy="1659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93"/>
              </a:lnSpc>
              <a:spcBef>
                <a:spcPct val="0"/>
              </a:spcBef>
            </a:pPr>
            <a:r>
              <a:rPr lang="en-US" sz="4780">
                <a:solidFill>
                  <a:srgbClr val="593C8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FUTURE ENHANCEMENT 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340746" y="0"/>
            <a:ext cx="15629435" cy="541810"/>
            <a:chOff x="0" y="0"/>
            <a:chExt cx="4116394" cy="1426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116394" cy="142699"/>
            </a:xfrm>
            <a:custGeom>
              <a:avLst/>
              <a:gdLst/>
              <a:ahLst/>
              <a:cxnLst/>
              <a:rect l="l" t="t" r="r" b="b"/>
              <a:pathLst>
                <a:path w="4116394" h="142699">
                  <a:moveTo>
                    <a:pt x="25262" y="0"/>
                  </a:moveTo>
                  <a:lnTo>
                    <a:pt x="4091132" y="0"/>
                  </a:lnTo>
                  <a:cubicBezTo>
                    <a:pt x="4097832" y="0"/>
                    <a:pt x="4104258" y="2662"/>
                    <a:pt x="4108995" y="7399"/>
                  </a:cubicBezTo>
                  <a:cubicBezTo>
                    <a:pt x="4113733" y="12137"/>
                    <a:pt x="4116394" y="18562"/>
                    <a:pt x="4116394" y="25262"/>
                  </a:cubicBezTo>
                  <a:lnTo>
                    <a:pt x="4116394" y="117436"/>
                  </a:lnTo>
                  <a:cubicBezTo>
                    <a:pt x="4116394" y="124136"/>
                    <a:pt x="4113733" y="130562"/>
                    <a:pt x="4108995" y="135300"/>
                  </a:cubicBezTo>
                  <a:cubicBezTo>
                    <a:pt x="4104258" y="140037"/>
                    <a:pt x="4097832" y="142699"/>
                    <a:pt x="4091132" y="142699"/>
                  </a:cubicBezTo>
                  <a:lnTo>
                    <a:pt x="25262" y="142699"/>
                  </a:lnTo>
                  <a:cubicBezTo>
                    <a:pt x="18562" y="142699"/>
                    <a:pt x="12137" y="140037"/>
                    <a:pt x="7399" y="135300"/>
                  </a:cubicBezTo>
                  <a:cubicBezTo>
                    <a:pt x="2662" y="130562"/>
                    <a:pt x="0" y="124136"/>
                    <a:pt x="0" y="117436"/>
                  </a:cubicBezTo>
                  <a:lnTo>
                    <a:pt x="0" y="25262"/>
                  </a:lnTo>
                  <a:cubicBezTo>
                    <a:pt x="0" y="18562"/>
                    <a:pt x="2662" y="12137"/>
                    <a:pt x="7399" y="7399"/>
                  </a:cubicBezTo>
                  <a:cubicBezTo>
                    <a:pt x="12137" y="2662"/>
                    <a:pt x="18562" y="0"/>
                    <a:pt x="25262" y="0"/>
                  </a:cubicBez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4116394" cy="190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6912357" y="2677069"/>
            <a:ext cx="4463286" cy="4841286"/>
          </a:xfrm>
          <a:custGeom>
            <a:avLst/>
            <a:gdLst/>
            <a:ahLst/>
            <a:cxnLst/>
            <a:rect l="l" t="t" r="r" b="b"/>
            <a:pathLst>
              <a:path w="4463286" h="4841286">
                <a:moveTo>
                  <a:pt x="0" y="0"/>
                </a:moveTo>
                <a:lnTo>
                  <a:pt x="4463286" y="0"/>
                </a:lnTo>
                <a:lnTo>
                  <a:pt x="4463286" y="4841286"/>
                </a:lnTo>
                <a:lnTo>
                  <a:pt x="0" y="4841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402" r="-31402"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028700" y="3004179"/>
            <a:ext cx="5587002" cy="1363368"/>
            <a:chOff x="0" y="0"/>
            <a:chExt cx="7449336" cy="1817824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7449336" cy="1817824"/>
              <a:chOff x="0" y="0"/>
              <a:chExt cx="1471474" cy="359076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471474" cy="359076"/>
              </a:xfrm>
              <a:custGeom>
                <a:avLst/>
                <a:gdLst/>
                <a:ahLst/>
                <a:cxnLst/>
                <a:rect l="l" t="t" r="r" b="b"/>
                <a:pathLst>
                  <a:path w="1471474" h="359076">
                    <a:moveTo>
                      <a:pt x="70671" y="0"/>
                    </a:moveTo>
                    <a:lnTo>
                      <a:pt x="1400803" y="0"/>
                    </a:lnTo>
                    <a:cubicBezTo>
                      <a:pt x="1419546" y="0"/>
                      <a:pt x="1437521" y="7446"/>
                      <a:pt x="1450775" y="20699"/>
                    </a:cubicBezTo>
                    <a:cubicBezTo>
                      <a:pt x="1464028" y="33952"/>
                      <a:pt x="1471474" y="51928"/>
                      <a:pt x="1471474" y="70671"/>
                    </a:cubicBezTo>
                    <a:lnTo>
                      <a:pt x="1471474" y="288406"/>
                    </a:lnTo>
                    <a:cubicBezTo>
                      <a:pt x="1471474" y="327436"/>
                      <a:pt x="1439833" y="359076"/>
                      <a:pt x="1400803" y="359076"/>
                    </a:cubicBezTo>
                    <a:lnTo>
                      <a:pt x="70671" y="359076"/>
                    </a:lnTo>
                    <a:cubicBezTo>
                      <a:pt x="51928" y="359076"/>
                      <a:pt x="33952" y="351631"/>
                      <a:pt x="20699" y="338377"/>
                    </a:cubicBezTo>
                    <a:cubicBezTo>
                      <a:pt x="7446" y="325124"/>
                      <a:pt x="0" y="307149"/>
                      <a:pt x="0" y="288406"/>
                    </a:cubicBezTo>
                    <a:lnTo>
                      <a:pt x="0" y="70671"/>
                    </a:lnTo>
                    <a:cubicBezTo>
                      <a:pt x="0" y="31640"/>
                      <a:pt x="31640" y="0"/>
                      <a:pt x="70671" y="0"/>
                    </a:cubicBezTo>
                    <a:close/>
                  </a:path>
                </a:pathLst>
              </a:custGeom>
              <a:solidFill>
                <a:srgbClr val="BEAAE5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1471474" cy="40670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169174" y="76004"/>
              <a:ext cx="7110988" cy="1551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100F0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Integrate sentiment and public opinion data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28700" y="5759065"/>
            <a:ext cx="5587002" cy="1363368"/>
            <a:chOff x="0" y="0"/>
            <a:chExt cx="7449336" cy="1817824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7449336" cy="1817824"/>
              <a:chOff x="0" y="0"/>
              <a:chExt cx="1471474" cy="359076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471474" cy="359076"/>
              </a:xfrm>
              <a:custGeom>
                <a:avLst/>
                <a:gdLst/>
                <a:ahLst/>
                <a:cxnLst/>
                <a:rect l="l" t="t" r="r" b="b"/>
                <a:pathLst>
                  <a:path w="1471474" h="359076">
                    <a:moveTo>
                      <a:pt x="70671" y="0"/>
                    </a:moveTo>
                    <a:lnTo>
                      <a:pt x="1400803" y="0"/>
                    </a:lnTo>
                    <a:cubicBezTo>
                      <a:pt x="1419546" y="0"/>
                      <a:pt x="1437521" y="7446"/>
                      <a:pt x="1450775" y="20699"/>
                    </a:cubicBezTo>
                    <a:cubicBezTo>
                      <a:pt x="1464028" y="33952"/>
                      <a:pt x="1471474" y="51928"/>
                      <a:pt x="1471474" y="70671"/>
                    </a:cubicBezTo>
                    <a:lnTo>
                      <a:pt x="1471474" y="288406"/>
                    </a:lnTo>
                    <a:cubicBezTo>
                      <a:pt x="1471474" y="327436"/>
                      <a:pt x="1439833" y="359076"/>
                      <a:pt x="1400803" y="359076"/>
                    </a:cubicBezTo>
                    <a:lnTo>
                      <a:pt x="70671" y="359076"/>
                    </a:lnTo>
                    <a:cubicBezTo>
                      <a:pt x="51928" y="359076"/>
                      <a:pt x="33952" y="351631"/>
                      <a:pt x="20699" y="338377"/>
                    </a:cubicBezTo>
                    <a:cubicBezTo>
                      <a:pt x="7446" y="325124"/>
                      <a:pt x="0" y="307149"/>
                      <a:pt x="0" y="288406"/>
                    </a:cubicBezTo>
                    <a:lnTo>
                      <a:pt x="0" y="70671"/>
                    </a:lnTo>
                    <a:cubicBezTo>
                      <a:pt x="0" y="31640"/>
                      <a:pt x="31640" y="0"/>
                      <a:pt x="70671" y="0"/>
                    </a:cubicBezTo>
                    <a:close/>
                  </a:path>
                </a:pathLst>
              </a:custGeom>
              <a:solidFill>
                <a:srgbClr val="BEAAE5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1471474" cy="40670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169174" y="-76200"/>
              <a:ext cx="7110988" cy="1820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 b="1">
                  <a:solidFill>
                    <a:srgbClr val="100F0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Implement AI-driven insights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2051678" y="3004179"/>
            <a:ext cx="5794573" cy="1414021"/>
            <a:chOff x="0" y="0"/>
            <a:chExt cx="7726097" cy="1885361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7726097" cy="1885361"/>
              <a:chOff x="0" y="0"/>
              <a:chExt cx="1471474" cy="359076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1471474" cy="359076"/>
              </a:xfrm>
              <a:custGeom>
                <a:avLst/>
                <a:gdLst/>
                <a:ahLst/>
                <a:cxnLst/>
                <a:rect l="l" t="t" r="r" b="b"/>
                <a:pathLst>
                  <a:path w="1471474" h="359076">
                    <a:moveTo>
                      <a:pt x="70671" y="0"/>
                    </a:moveTo>
                    <a:lnTo>
                      <a:pt x="1400803" y="0"/>
                    </a:lnTo>
                    <a:cubicBezTo>
                      <a:pt x="1419546" y="0"/>
                      <a:pt x="1437521" y="7446"/>
                      <a:pt x="1450775" y="20699"/>
                    </a:cubicBezTo>
                    <a:cubicBezTo>
                      <a:pt x="1464028" y="33952"/>
                      <a:pt x="1471474" y="51928"/>
                      <a:pt x="1471474" y="70671"/>
                    </a:cubicBezTo>
                    <a:lnTo>
                      <a:pt x="1471474" y="288406"/>
                    </a:lnTo>
                    <a:cubicBezTo>
                      <a:pt x="1471474" y="327436"/>
                      <a:pt x="1439833" y="359076"/>
                      <a:pt x="1400803" y="359076"/>
                    </a:cubicBezTo>
                    <a:lnTo>
                      <a:pt x="70671" y="359076"/>
                    </a:lnTo>
                    <a:cubicBezTo>
                      <a:pt x="51928" y="359076"/>
                      <a:pt x="33952" y="351631"/>
                      <a:pt x="20699" y="338377"/>
                    </a:cubicBezTo>
                    <a:cubicBezTo>
                      <a:pt x="7446" y="325124"/>
                      <a:pt x="0" y="307149"/>
                      <a:pt x="0" y="288406"/>
                    </a:cubicBezTo>
                    <a:lnTo>
                      <a:pt x="0" y="70671"/>
                    </a:lnTo>
                    <a:cubicBezTo>
                      <a:pt x="0" y="31640"/>
                      <a:pt x="31640" y="0"/>
                      <a:pt x="70671" y="0"/>
                    </a:cubicBezTo>
                    <a:close/>
                  </a:path>
                </a:pathLst>
              </a:custGeom>
              <a:solidFill>
                <a:srgbClr val="BEAAE5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1471474" cy="40670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350919" y="140004"/>
              <a:ext cx="7375178" cy="15482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1"/>
                </a:lnSpc>
              </a:pPr>
              <a:r>
                <a:rPr lang="en-US" sz="3422" b="1">
                  <a:solidFill>
                    <a:srgbClr val="100F0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Strengthen data validation &amp; governance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155463" y="5759065"/>
            <a:ext cx="5587002" cy="1363368"/>
            <a:chOff x="0" y="0"/>
            <a:chExt cx="7449336" cy="1817824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7449336" cy="1817824"/>
              <a:chOff x="0" y="0"/>
              <a:chExt cx="1471474" cy="359076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1471474" cy="359076"/>
              </a:xfrm>
              <a:custGeom>
                <a:avLst/>
                <a:gdLst/>
                <a:ahLst/>
                <a:cxnLst/>
                <a:rect l="l" t="t" r="r" b="b"/>
                <a:pathLst>
                  <a:path w="1471474" h="359076">
                    <a:moveTo>
                      <a:pt x="70671" y="0"/>
                    </a:moveTo>
                    <a:lnTo>
                      <a:pt x="1400803" y="0"/>
                    </a:lnTo>
                    <a:cubicBezTo>
                      <a:pt x="1419546" y="0"/>
                      <a:pt x="1437521" y="7446"/>
                      <a:pt x="1450775" y="20699"/>
                    </a:cubicBezTo>
                    <a:cubicBezTo>
                      <a:pt x="1464028" y="33952"/>
                      <a:pt x="1471474" y="51928"/>
                      <a:pt x="1471474" y="70671"/>
                    </a:cubicBezTo>
                    <a:lnTo>
                      <a:pt x="1471474" y="288406"/>
                    </a:lnTo>
                    <a:cubicBezTo>
                      <a:pt x="1471474" y="327436"/>
                      <a:pt x="1439833" y="359076"/>
                      <a:pt x="1400803" y="359076"/>
                    </a:cubicBezTo>
                    <a:lnTo>
                      <a:pt x="70671" y="359076"/>
                    </a:lnTo>
                    <a:cubicBezTo>
                      <a:pt x="51928" y="359076"/>
                      <a:pt x="33952" y="351631"/>
                      <a:pt x="20699" y="338377"/>
                    </a:cubicBezTo>
                    <a:cubicBezTo>
                      <a:pt x="7446" y="325124"/>
                      <a:pt x="0" y="307149"/>
                      <a:pt x="0" y="288406"/>
                    </a:cubicBezTo>
                    <a:lnTo>
                      <a:pt x="0" y="70671"/>
                    </a:lnTo>
                    <a:cubicBezTo>
                      <a:pt x="0" y="31640"/>
                      <a:pt x="31640" y="0"/>
                      <a:pt x="70671" y="0"/>
                    </a:cubicBezTo>
                    <a:close/>
                  </a:path>
                </a:pathLst>
              </a:custGeom>
              <a:solidFill>
                <a:srgbClr val="BEAAE5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1471474" cy="40670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338348" y="123417"/>
              <a:ext cx="7110988" cy="1504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</a:pPr>
              <a:r>
                <a:rPr lang="en-US" sz="3300" b="1">
                  <a:solidFill>
                    <a:srgbClr val="100F0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Demographic &amp; Socio-economic indicators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3822201" y="8314351"/>
            <a:ext cx="10643598" cy="1196778"/>
            <a:chOff x="0" y="0"/>
            <a:chExt cx="14191464" cy="1595704"/>
          </a:xfrm>
        </p:grpSpPr>
        <p:grpSp>
          <p:nvGrpSpPr>
            <p:cNvPr id="33" name="Group 33"/>
            <p:cNvGrpSpPr/>
            <p:nvPr/>
          </p:nvGrpSpPr>
          <p:grpSpPr>
            <a:xfrm>
              <a:off x="0" y="0"/>
              <a:ext cx="14191464" cy="1595704"/>
              <a:chOff x="0" y="0"/>
              <a:chExt cx="2803252" cy="315201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2803252" cy="315201"/>
              </a:xfrm>
              <a:custGeom>
                <a:avLst/>
                <a:gdLst/>
                <a:ahLst/>
                <a:cxnLst/>
                <a:rect l="l" t="t" r="r" b="b"/>
                <a:pathLst>
                  <a:path w="2803252" h="315201">
                    <a:moveTo>
                      <a:pt x="37096" y="0"/>
                    </a:moveTo>
                    <a:lnTo>
                      <a:pt x="2766156" y="0"/>
                    </a:lnTo>
                    <a:cubicBezTo>
                      <a:pt x="2775995" y="0"/>
                      <a:pt x="2785430" y="3908"/>
                      <a:pt x="2792387" y="10865"/>
                    </a:cubicBezTo>
                    <a:cubicBezTo>
                      <a:pt x="2799344" y="17822"/>
                      <a:pt x="2803252" y="27258"/>
                      <a:pt x="2803252" y="37096"/>
                    </a:cubicBezTo>
                    <a:lnTo>
                      <a:pt x="2803252" y="278104"/>
                    </a:lnTo>
                    <a:cubicBezTo>
                      <a:pt x="2803252" y="287943"/>
                      <a:pt x="2799344" y="297379"/>
                      <a:pt x="2792387" y="304336"/>
                    </a:cubicBezTo>
                    <a:cubicBezTo>
                      <a:pt x="2785430" y="311292"/>
                      <a:pt x="2775995" y="315201"/>
                      <a:pt x="2766156" y="315201"/>
                    </a:cubicBezTo>
                    <a:lnTo>
                      <a:pt x="37096" y="315201"/>
                    </a:lnTo>
                    <a:cubicBezTo>
                      <a:pt x="27258" y="315201"/>
                      <a:pt x="17822" y="311292"/>
                      <a:pt x="10865" y="304336"/>
                    </a:cubicBezTo>
                    <a:cubicBezTo>
                      <a:pt x="3908" y="297379"/>
                      <a:pt x="0" y="287943"/>
                      <a:pt x="0" y="278104"/>
                    </a:cubicBezTo>
                    <a:lnTo>
                      <a:pt x="0" y="37096"/>
                    </a:lnTo>
                    <a:cubicBezTo>
                      <a:pt x="0" y="27258"/>
                      <a:pt x="3908" y="17822"/>
                      <a:pt x="10865" y="10865"/>
                    </a:cubicBezTo>
                    <a:cubicBezTo>
                      <a:pt x="17822" y="3908"/>
                      <a:pt x="27258" y="0"/>
                      <a:pt x="37096" y="0"/>
                    </a:cubicBezTo>
                    <a:close/>
                  </a:path>
                </a:pathLst>
              </a:custGeom>
              <a:solidFill>
                <a:srgbClr val="BEAAE5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-47625"/>
                <a:ext cx="2803252" cy="36282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6" name="TextBox 36"/>
            <p:cNvSpPr txBox="1"/>
            <p:nvPr/>
          </p:nvSpPr>
          <p:spPr>
            <a:xfrm>
              <a:off x="0" y="82695"/>
              <a:ext cx="14191464" cy="8805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 b="1">
                  <a:solidFill>
                    <a:srgbClr val="100F0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Integrate real-time and post-election data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931211" y="683394"/>
            <a:ext cx="4957463" cy="690613"/>
            <a:chOff x="0" y="0"/>
            <a:chExt cx="6609950" cy="920817"/>
          </a:xfrm>
        </p:grpSpPr>
        <p:sp>
          <p:nvSpPr>
            <p:cNvPr id="4" name="TextBox 4"/>
            <p:cNvSpPr txBox="1"/>
            <p:nvPr/>
          </p:nvSpPr>
          <p:spPr>
            <a:xfrm>
              <a:off x="0" y="-85725"/>
              <a:ext cx="6609950" cy="955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18"/>
                </a:lnSpc>
                <a:spcBef>
                  <a:spcPct val="0"/>
                </a:spcBef>
              </a:pPr>
              <a:r>
                <a:rPr lang="en-US" sz="4298">
                  <a:solidFill>
                    <a:srgbClr val="593C8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CONCLUSION </a:t>
              </a:r>
            </a:p>
          </p:txBody>
        </p:sp>
        <p:sp>
          <p:nvSpPr>
            <p:cNvPr id="5" name="AutoShape 5"/>
            <p:cNvSpPr/>
            <p:nvPr/>
          </p:nvSpPr>
          <p:spPr>
            <a:xfrm>
              <a:off x="1429" y="895417"/>
              <a:ext cx="3491653" cy="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3086100" cy="10287000"/>
            <a:chOff x="0" y="0"/>
            <a:chExt cx="812800" cy="27093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1037253" y="1116529"/>
            <a:ext cx="5993196" cy="8053941"/>
            <a:chOff x="0" y="0"/>
            <a:chExt cx="3663950" cy="4923790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3"/>
              <a:stretch>
                <a:fillRect l="-51216" r="-51216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3662687" cy="4923790"/>
            </a:xfrm>
            <a:custGeom>
              <a:avLst/>
              <a:gdLst/>
              <a:ahLst/>
              <a:cxnLst/>
              <a:rect l="l" t="t" r="r" b="b"/>
              <a:pathLst>
                <a:path w="3662687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2" name="Freeform 12"/>
          <p:cNvSpPr/>
          <p:nvPr/>
        </p:nvSpPr>
        <p:spPr>
          <a:xfrm>
            <a:off x="2484062" y="9441529"/>
            <a:ext cx="2087283" cy="521821"/>
          </a:xfrm>
          <a:custGeom>
            <a:avLst/>
            <a:gdLst/>
            <a:ahLst/>
            <a:cxnLst/>
            <a:rect l="l" t="t" r="r" b="b"/>
            <a:pathLst>
              <a:path w="2087283" h="521821">
                <a:moveTo>
                  <a:pt x="0" y="0"/>
                </a:moveTo>
                <a:lnTo>
                  <a:pt x="2087283" y="0"/>
                </a:lnTo>
                <a:lnTo>
                  <a:pt x="2087283" y="521821"/>
                </a:lnTo>
                <a:lnTo>
                  <a:pt x="0" y="5218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3350711" y="1772218"/>
            <a:ext cx="7421930" cy="7030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ElectViz: Election Data Visualization for Media project successfully demonstrates how data analytics and visualization can </a:t>
            </a:r>
            <a:r>
              <a:rPr lang="en-US" sz="2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convert complex election datasets into meaningful and actionable insights.</a:t>
            </a: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By leveraging Power BI, the project transforms large-scale Indian election data into interactive dashboards that clearly present voting patterns, party performance, regional trends, and gender participation.</a:t>
            </a:r>
          </a:p>
          <a:p>
            <a:pPr algn="l">
              <a:lnSpc>
                <a:spcPts val="3079"/>
              </a:lnSpc>
            </a:pPr>
            <a:endParaRPr lang="en-US" sz="21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Overall, ElectViz enhances political reporting by enabling fact-based storytelling and informed interpretation of election outcomes. The project proves that interactive data visualization is a powerful tool for media organizations, analysts, and the public, and it lays a strong foundation for future extensions such as real-time election tracking and predictive analysis.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959850" y="-3768725"/>
            <a:ext cx="368300" cy="18288000"/>
            <a:chOff x="0" y="0"/>
            <a:chExt cx="97001" cy="48165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001" cy="4816592"/>
            </a:xfrm>
            <a:custGeom>
              <a:avLst/>
              <a:gdLst/>
              <a:ahLst/>
              <a:cxnLst/>
              <a:rect l="l" t="t" r="r" b="b"/>
              <a:pathLst>
                <a:path w="97001" h="4816592">
                  <a:moveTo>
                    <a:pt x="0" y="0"/>
                  </a:moveTo>
                  <a:lnTo>
                    <a:pt x="97001" y="0"/>
                  </a:lnTo>
                  <a:lnTo>
                    <a:pt x="97001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97001" cy="48642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36864" y="683394"/>
            <a:ext cx="6340013" cy="690613"/>
            <a:chOff x="0" y="0"/>
            <a:chExt cx="8453350" cy="920817"/>
          </a:xfrm>
        </p:grpSpPr>
        <p:sp>
          <p:nvSpPr>
            <p:cNvPr id="7" name="TextBox 7"/>
            <p:cNvSpPr txBox="1"/>
            <p:nvPr/>
          </p:nvSpPr>
          <p:spPr>
            <a:xfrm>
              <a:off x="0" y="-85725"/>
              <a:ext cx="8453350" cy="955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18"/>
                </a:lnSpc>
                <a:spcBef>
                  <a:spcPct val="0"/>
                </a:spcBef>
              </a:pPr>
              <a:r>
                <a:rPr lang="en-US" sz="4298">
                  <a:solidFill>
                    <a:srgbClr val="593C8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ACKNOWLEDGEMENT 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1429" y="895417"/>
              <a:ext cx="3491653" cy="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9144000" y="579720"/>
            <a:ext cx="6850188" cy="3853183"/>
            <a:chOff x="0" y="0"/>
            <a:chExt cx="1128903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287761" cy="6348735"/>
            </a:xfrm>
            <a:custGeom>
              <a:avLst/>
              <a:gdLst/>
              <a:ahLst/>
              <a:cxnLst/>
              <a:rect l="l" t="t" r="r" b="b"/>
              <a:pathLst>
                <a:path w="11287761" h="6348735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t="-9339" b="-9339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028700" y="5889625"/>
            <a:ext cx="6850188" cy="3853183"/>
            <a:chOff x="0" y="0"/>
            <a:chExt cx="1128903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287761" cy="6348735"/>
            </a:xfrm>
            <a:custGeom>
              <a:avLst/>
              <a:gdLst/>
              <a:ahLst/>
              <a:cxnLst/>
              <a:rect l="l" t="t" r="r" b="b"/>
              <a:pathLst>
                <a:path w="11287761" h="6348735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t="-9265" b="-9265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9144000" y="6210617"/>
            <a:ext cx="4957463" cy="690613"/>
            <a:chOff x="0" y="0"/>
            <a:chExt cx="6609950" cy="920817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85725"/>
              <a:ext cx="6609950" cy="955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18"/>
                </a:lnSpc>
                <a:spcBef>
                  <a:spcPct val="0"/>
                </a:spcBef>
              </a:pPr>
              <a:r>
                <a:rPr lang="en-US" sz="4298">
                  <a:solidFill>
                    <a:srgbClr val="593C8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REFERENCES</a:t>
              </a:r>
            </a:p>
          </p:txBody>
        </p:sp>
        <p:sp>
          <p:nvSpPr>
            <p:cNvPr id="15" name="AutoShape 15"/>
            <p:cNvSpPr/>
            <p:nvPr/>
          </p:nvSpPr>
          <p:spPr>
            <a:xfrm>
              <a:off x="1429" y="895417"/>
              <a:ext cx="3491653" cy="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Freeform 16"/>
          <p:cNvSpPr/>
          <p:nvPr/>
        </p:nvSpPr>
        <p:spPr>
          <a:xfrm>
            <a:off x="17062941" y="6901229"/>
            <a:ext cx="392717" cy="1565177"/>
          </a:xfrm>
          <a:custGeom>
            <a:avLst/>
            <a:gdLst/>
            <a:ahLst/>
            <a:cxnLst/>
            <a:rect l="l" t="t" r="r" b="b"/>
            <a:pathLst>
              <a:path w="392717" h="1565177">
                <a:moveTo>
                  <a:pt x="0" y="0"/>
                </a:moveTo>
                <a:lnTo>
                  <a:pt x="392718" y="0"/>
                </a:lnTo>
                <a:lnTo>
                  <a:pt x="392718" y="1565177"/>
                </a:lnTo>
                <a:lnTo>
                  <a:pt x="0" y="15651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424308" y="1517650"/>
            <a:ext cx="6752569" cy="354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 would like to express our sincere gratitude to: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Infosys Springboard Team for organizing this valuable virtual internship opportunity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Our Mentor for continuous guidance, constructive feedback, and support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My Teammates for their collaboration, encouragement, and shared insights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This internship has been a meaningful step in enhancing our professional growth and technical expertise.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144000" y="7227571"/>
            <a:ext cx="7835388" cy="1682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Election Dataset – Kaggle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Microsoft Power BI Official Documentation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Infosys Springboard Virtual Internship Course Materials</a:t>
            </a:r>
          </a:p>
        </p:txBody>
      </p:sp>
      <p:sp>
        <p:nvSpPr>
          <p:cNvPr id="19" name="Freeform 19"/>
          <p:cNvSpPr/>
          <p:nvPr/>
        </p:nvSpPr>
        <p:spPr>
          <a:xfrm>
            <a:off x="7368733" y="1704771"/>
            <a:ext cx="392717" cy="1565177"/>
          </a:xfrm>
          <a:custGeom>
            <a:avLst/>
            <a:gdLst/>
            <a:ahLst/>
            <a:cxnLst/>
            <a:rect l="l" t="t" r="r" b="b"/>
            <a:pathLst>
              <a:path w="392717" h="1565177">
                <a:moveTo>
                  <a:pt x="0" y="0"/>
                </a:moveTo>
                <a:lnTo>
                  <a:pt x="392717" y="0"/>
                </a:lnTo>
                <a:lnTo>
                  <a:pt x="392717" y="1565177"/>
                </a:lnTo>
                <a:lnTo>
                  <a:pt x="0" y="15651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671</Words>
  <Application>Microsoft Office PowerPoint</Application>
  <PresentationFormat>Custom</PresentationFormat>
  <Paragraphs>109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Baloo</vt:lpstr>
      <vt:lpstr>Lato Bold</vt:lpstr>
      <vt:lpstr>Arial</vt:lpstr>
      <vt:lpstr>Archivo Black</vt:lpstr>
      <vt:lpstr>League Spartan</vt:lpstr>
      <vt:lpstr>Calibri</vt:lpstr>
      <vt:lpstr>Poppins</vt:lpstr>
      <vt:lpstr>Canva Sans Bold</vt:lpstr>
      <vt:lpstr>Ovo</vt:lpstr>
      <vt:lpstr>Poppins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C presentation (ElectViz)</dc:title>
  <dc:creator>Bhavishya</dc:creator>
  <cp:lastModifiedBy>Bhavishya Priyadarshini V</cp:lastModifiedBy>
  <cp:revision>2</cp:revision>
  <dcterms:created xsi:type="dcterms:W3CDTF">2006-08-16T00:00:00Z</dcterms:created>
  <dcterms:modified xsi:type="dcterms:W3CDTF">2026-02-09T12:26:46Z</dcterms:modified>
  <dc:identifier>DAHAzhMBc4U</dc:identifier>
</cp:coreProperties>
</file>

<file path=docProps/thumbnail.jpeg>
</file>